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6" r:id="rId4"/>
    <p:sldId id="258" r:id="rId5"/>
    <p:sldId id="259" r:id="rId6"/>
    <p:sldId id="262" r:id="rId7"/>
    <p:sldId id="264" r:id="rId8"/>
    <p:sldId id="265" r:id="rId9"/>
    <p:sldId id="267" r:id="rId10"/>
    <p:sldId id="269" r:id="rId11"/>
    <p:sldId id="270"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tr-TR" altLang="en-US"/>
              <a:t>George Orwell’i beraber tanıyalım</a:t>
            </a:r>
            <a:endParaRPr lang="tr-TR" altLang="en-US"/>
          </a:p>
        </p:txBody>
      </p:sp>
      <p:sp>
        <p:nvSpPr>
          <p:cNvPr id="3" name="Content Placeholder 2"/>
          <p:cNvSpPr>
            <a:spLocks noGrp="1"/>
          </p:cNvSpPr>
          <p:nvPr>
            <p:ph idx="1"/>
          </p:nvPr>
        </p:nvSpPr>
        <p:spPr>
          <a:xfrm>
            <a:off x="8922385" y="6052820"/>
            <a:ext cx="2712720" cy="366395"/>
          </a:xfrm>
        </p:spPr>
        <p:txBody>
          <a:bodyPr>
            <a:normAutofit fontScale="50000"/>
          </a:bodyPr>
          <a:p>
            <a:pPr marL="0" indent="0" algn="ctr">
              <a:buNone/>
            </a:pPr>
            <a:r>
              <a:rPr lang="tr-TR" altLang="en-US"/>
              <a:t>Zeynel Abidin Özdamar | 11-A</a:t>
            </a:r>
            <a:endParaRPr lang="tr-TR"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500"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P spid="3"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tr-TR" altLang="en-US"/>
              <a:t>George Orwell Hakkında Son Sözler</a:t>
            </a:r>
            <a:endParaRPr lang="tr-TR" altLang="en-US"/>
          </a:p>
        </p:txBody>
      </p:sp>
      <p:sp>
        <p:nvSpPr>
          <p:cNvPr id="3" name="Content Placeholder 2"/>
          <p:cNvSpPr>
            <a:spLocks noGrp="1"/>
          </p:cNvSpPr>
          <p:nvPr>
            <p:ph idx="1"/>
          </p:nvPr>
        </p:nvSpPr>
        <p:spPr>
          <a:xfrm>
            <a:off x="838200" y="1825625"/>
            <a:ext cx="10887075" cy="4940935"/>
          </a:xfrm>
        </p:spPr>
        <p:txBody>
          <a:bodyPr>
            <a:normAutofit lnSpcReduction="10000"/>
          </a:bodyPr>
          <a:p>
            <a:pPr marL="0" indent="0">
              <a:buNone/>
            </a:pPr>
            <a:r>
              <a:rPr lang="tr-TR" altLang="en-US">
                <a:sym typeface="+mn-ea"/>
              </a:rPr>
              <a:t>George Orwell, gerek </a:t>
            </a:r>
            <a:r>
              <a:rPr lang="tr-TR" altLang="en-US" b="1">
                <a:sym typeface="+mn-ea"/>
              </a:rPr>
              <a:t>eserleri</a:t>
            </a:r>
            <a:r>
              <a:rPr lang="tr-TR" altLang="en-US">
                <a:sym typeface="+mn-ea"/>
              </a:rPr>
              <a:t>, gerek </a:t>
            </a:r>
            <a:r>
              <a:rPr lang="tr-TR" altLang="en-US" b="1">
                <a:sym typeface="+mn-ea"/>
              </a:rPr>
              <a:t>yazım tarzı</a:t>
            </a:r>
            <a:r>
              <a:rPr lang="tr-TR" altLang="en-US">
                <a:sym typeface="+mn-ea"/>
              </a:rPr>
              <a:t>, gerek ise </a:t>
            </a:r>
            <a:r>
              <a:rPr lang="tr-TR" altLang="en-US" b="1">
                <a:sym typeface="+mn-ea"/>
              </a:rPr>
              <a:t>yazı ve yazarlığa bakış açısı</a:t>
            </a:r>
            <a:r>
              <a:rPr lang="tr-TR" altLang="en-US">
                <a:sym typeface="+mn-ea"/>
              </a:rPr>
              <a:t> ile başta </a:t>
            </a:r>
            <a:r>
              <a:rPr lang="tr-TR" altLang="en-US" b="1">
                <a:sym typeface="+mn-ea"/>
              </a:rPr>
              <a:t>İngiliz edebiyatı</a:t>
            </a:r>
            <a:r>
              <a:rPr lang="tr-TR" altLang="en-US">
                <a:sym typeface="+mn-ea"/>
              </a:rPr>
              <a:t> olmak üzere </a:t>
            </a:r>
            <a:r>
              <a:rPr lang="tr-TR" altLang="en-US" b="1">
                <a:sym typeface="+mn-ea"/>
              </a:rPr>
              <a:t>Dünya edebiyatında</a:t>
            </a:r>
            <a:r>
              <a:rPr lang="tr-TR" altLang="en-US">
                <a:sym typeface="+mn-ea"/>
              </a:rPr>
              <a:t> önemli bir yere sahip olmuştur. Bu sunumumda George Orwell’i yakından tanımanızı hedefledim. Vakit ayırıp dinlediğiniz için </a:t>
            </a:r>
            <a:r>
              <a:rPr lang="tr-TR" altLang="en-US" b="1" i="1">
                <a:sym typeface="+mn-ea"/>
              </a:rPr>
              <a:t>teşekkür ederim</a:t>
            </a:r>
            <a:r>
              <a:rPr lang="tr-TR" altLang="en-US">
                <a:sym typeface="+mn-ea"/>
              </a:rPr>
              <a:t>. </a:t>
            </a:r>
            <a:endParaRPr lang="tr-TR" altLang="en-US">
              <a:sym typeface="+mn-ea"/>
            </a:endParaRPr>
          </a:p>
          <a:p>
            <a:pPr marL="0" indent="0">
              <a:buNone/>
            </a:pPr>
            <a:endParaRPr lang="tr-TR" altLang="en-US"/>
          </a:p>
          <a:p>
            <a:pPr marL="0" indent="0">
              <a:buNone/>
            </a:pPr>
            <a:endParaRPr lang="tr-TR" altLang="en-US"/>
          </a:p>
          <a:p>
            <a:pPr marL="0" indent="0">
              <a:buNone/>
            </a:pPr>
            <a:endParaRPr lang="tr-TR" altLang="en-US"/>
          </a:p>
          <a:p>
            <a:pPr marL="0" indent="0">
              <a:buNone/>
            </a:pPr>
            <a:endParaRPr lang="tr-TR" altLang="en-US"/>
          </a:p>
          <a:p>
            <a:pPr marL="0" indent="0" algn="r">
              <a:buNone/>
            </a:pPr>
            <a:endParaRPr lang="tr-TR" altLang="en-US" sz="2000" i="1">
              <a:latin typeface="Impact" panose="020B0806030902050204" charset="0"/>
              <a:cs typeface="Impact" panose="020B0806030902050204" charset="0"/>
            </a:endParaRPr>
          </a:p>
          <a:p>
            <a:pPr marL="0" indent="0" algn="r">
              <a:buNone/>
            </a:pPr>
            <a:endParaRPr lang="tr-TR" altLang="en-US" sz="2000" i="1">
              <a:latin typeface="Impact" panose="020B0806030902050204" charset="0"/>
              <a:cs typeface="Impact" panose="020B0806030902050204" charset="0"/>
            </a:endParaRPr>
          </a:p>
          <a:p>
            <a:pPr marL="0" indent="0" algn="r">
              <a:buNone/>
            </a:pPr>
            <a:r>
              <a:rPr lang="tr-TR" altLang="en-US" sz="2000" i="1">
                <a:latin typeface="Impact" panose="020B0806030902050204" charset="0"/>
                <a:cs typeface="Impact" panose="020B0806030902050204" charset="0"/>
              </a:rPr>
              <a:t>Zeynel Abidin Özdamar</a:t>
            </a:r>
            <a:endParaRPr lang="tr-TR" altLang="en-US" sz="2000" i="1">
              <a:latin typeface="Impact" panose="020B0806030902050204" charset="0"/>
              <a:cs typeface="Impact" panose="020B080603090205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tr-TR" altLang="en-US"/>
              <a:t>Kaynakça (Meraklısına)</a:t>
            </a:r>
            <a:endParaRPr lang="tr-TR" altLang="en-US"/>
          </a:p>
        </p:txBody>
      </p:sp>
      <p:sp>
        <p:nvSpPr>
          <p:cNvPr id="3" name="Content Placeholder 2"/>
          <p:cNvSpPr>
            <a:spLocks noGrp="1"/>
          </p:cNvSpPr>
          <p:nvPr>
            <p:ph idx="1"/>
          </p:nvPr>
        </p:nvSpPr>
        <p:spPr/>
        <p:txBody>
          <a:bodyPr>
            <a:normAutofit fontScale="90000" lnSpcReduction="20000"/>
          </a:bodyPr>
          <a:p>
            <a:r>
              <a:rPr lang="en-US"/>
              <a:t>https://en.wikipedia.org/wiki/George_Orwell</a:t>
            </a:r>
            <a:endParaRPr lang="en-US"/>
          </a:p>
          <a:p>
            <a:r>
              <a:rPr lang="en-US"/>
              <a:t>https://www.kitapyurdu.com/kitap/katalonyaya-selam/255362.html</a:t>
            </a:r>
            <a:endParaRPr lang="en-US"/>
          </a:p>
          <a:p>
            <a:r>
              <a:rPr lang="en-US"/>
              <a:t>https://www.dr.com.tr/kitap/katalonyaya-selam/george-orwell/edebiyat/roman/dunya-roman/urunno=0000000364145</a:t>
            </a:r>
            <a:endParaRPr lang="en-US"/>
          </a:p>
          <a:p>
            <a:r>
              <a:rPr lang="en-US"/>
              <a:t>https://www.milliyet.com.tr/egitim/sozluk/esantiyon-nedir-tdk-sozluk-anlami-ne-demek-esantiyon-ornekleri-nelerdir-6580846</a:t>
            </a:r>
            <a:endParaRPr lang="en-US"/>
          </a:p>
          <a:p>
            <a:r>
              <a:rPr lang="en-US"/>
              <a:t>https://onedio.com/haber/unlu-yazar-george-orwell-in-kendi-anlatimiyla-ispanya-ic-savasindan-elde-ettigi-10-tecrube-777707</a:t>
            </a:r>
            <a:endParaRPr lang="en-US"/>
          </a:p>
          <a:p>
            <a:r>
              <a:rPr lang="en-US"/>
              <a:t>https://www.amazon.com.tr/Kitaplar-ve-Sigaralar-George-Orwell/</a:t>
            </a:r>
            <a:endParaRPr lang="en-US"/>
          </a:p>
          <a:p>
            <a:r>
              <a:rPr lang="en-US"/>
              <a:t>https://tr.wikipedia.org/wiki/Leonid_Brejnev</a:t>
            </a:r>
            <a:endParaRPr lang="en-US"/>
          </a:p>
          <a:p>
            <a:r>
              <a:rPr lang="en-US"/>
              <a:t>https://tr.wikipedia.org/wiki/Reel_sosyalizm</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8345" y="748665"/>
            <a:ext cx="6532880" cy="983615"/>
          </a:xfrm>
        </p:spPr>
        <p:txBody>
          <a:bodyPr>
            <a:normAutofit fontScale="90000"/>
          </a:bodyPr>
          <a:lstStyle/>
          <a:p>
            <a:r>
              <a:rPr lang="tr-TR" altLang="en-US" dirty="0">
                <a:solidFill>
                  <a:schemeClr val="tx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rPr>
              <a:t>George Orwell</a:t>
            </a:r>
            <a:endParaRPr lang="tr-TR" altLang="en-US" dirty="0">
              <a:solidFill>
                <a:schemeClr val="tx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endParaRPr>
          </a:p>
        </p:txBody>
      </p:sp>
      <p:sp>
        <p:nvSpPr>
          <p:cNvPr id="3" name="Subtitle 2"/>
          <p:cNvSpPr>
            <a:spLocks noGrp="1"/>
          </p:cNvSpPr>
          <p:nvPr>
            <p:ph type="subTitle" idx="1"/>
          </p:nvPr>
        </p:nvSpPr>
        <p:spPr/>
        <p:txBody>
          <a:bodyPr/>
          <a:lstStyle/>
          <a:p>
            <a:endParaRPr lang="en-US"/>
          </a:p>
          <a:p>
            <a:endParaRPr lang="en-US"/>
          </a:p>
        </p:txBody>
      </p:sp>
      <p:pic>
        <p:nvPicPr>
          <p:cNvPr id="4" name="Picture 3" descr="george-orwell-image"/>
          <p:cNvPicPr>
            <a:picLocks noChangeAspect="1"/>
          </p:cNvPicPr>
          <p:nvPr/>
        </p:nvPicPr>
        <p:blipFill>
          <a:blip r:embed="rId1"/>
          <a:stretch>
            <a:fillRect/>
          </a:stretch>
        </p:blipFill>
        <p:spPr>
          <a:xfrm>
            <a:off x="7533640" y="748665"/>
            <a:ext cx="4095115" cy="5460365"/>
          </a:xfrm>
          <a:prstGeom prst="rect">
            <a:avLst/>
          </a:prstGeom>
        </p:spPr>
      </p:pic>
      <p:sp>
        <p:nvSpPr>
          <p:cNvPr id="5" name="Text Box 4"/>
          <p:cNvSpPr txBox="1"/>
          <p:nvPr/>
        </p:nvSpPr>
        <p:spPr>
          <a:xfrm>
            <a:off x="1319530" y="2020570"/>
            <a:ext cx="4064000" cy="1581785"/>
          </a:xfrm>
          <a:prstGeom prst="rect">
            <a:avLst/>
          </a:prstGeom>
          <a:noFill/>
        </p:spPr>
        <p:txBody>
          <a:bodyPr wrap="square" rtlCol="0">
            <a:noAutofit/>
          </a:bodyPr>
          <a:p>
            <a:r>
              <a:rPr lang="tr-TR" altLang="en-US"/>
              <a:t>Gerçek Adı : </a:t>
            </a:r>
            <a:r>
              <a:rPr lang="tr-TR" altLang="en-US" b="1" i="1"/>
              <a:t>Eric Arthur Blair</a:t>
            </a:r>
            <a:endParaRPr lang="tr-TR" altLang="en-US" b="1" i="1"/>
          </a:p>
          <a:p>
            <a:r>
              <a:rPr lang="tr-TR" altLang="en-US"/>
              <a:t>Doğum Yeri</a:t>
            </a:r>
            <a:r>
              <a:rPr lang="tr-TR" altLang="en-US" b="1" i="1"/>
              <a:t> : Hindistan</a:t>
            </a:r>
            <a:endParaRPr lang="tr-TR" altLang="en-US" b="1" i="1"/>
          </a:p>
          <a:p>
            <a:r>
              <a:rPr lang="tr-TR" altLang="en-US"/>
              <a:t>Doğum : </a:t>
            </a:r>
            <a:r>
              <a:rPr lang="tr-TR" altLang="en-US" b="1" i="1"/>
              <a:t>25 Haziran 1903</a:t>
            </a:r>
            <a:endParaRPr lang="tr-TR" altLang="en-US" b="1" i="1"/>
          </a:p>
          <a:p>
            <a:r>
              <a:rPr lang="tr-TR" altLang="en-US"/>
              <a:t>Ölüm </a:t>
            </a:r>
            <a:r>
              <a:rPr lang="tr-TR" altLang="en-US" b="1" i="1"/>
              <a:t>: 21 Ocak 1950 (46 yaşında)</a:t>
            </a:r>
            <a:endParaRPr lang="tr-TR" altLang="en-US" b="1" i="1"/>
          </a:p>
        </p:txBody>
      </p:sp>
      <p:pic>
        <p:nvPicPr>
          <p:cNvPr id="6" name="Picture 5" descr="pngwing.com"/>
          <p:cNvPicPr>
            <a:picLocks noChangeAspect="1"/>
          </p:cNvPicPr>
          <p:nvPr/>
        </p:nvPicPr>
        <p:blipFill>
          <a:blip r:embed="rId2"/>
          <a:stretch>
            <a:fillRect/>
          </a:stretch>
        </p:blipFill>
        <p:spPr>
          <a:xfrm>
            <a:off x="4636770" y="4387215"/>
            <a:ext cx="1849755" cy="1938020"/>
          </a:xfrm>
          <a:prstGeom prst="rect">
            <a:avLst/>
          </a:prstGeom>
        </p:spPr>
      </p:pic>
      <p:pic>
        <p:nvPicPr>
          <p:cNvPr id="7" name="Picture 6" descr="britanya-hindistanı-bayrak"/>
          <p:cNvPicPr>
            <a:picLocks noChangeAspect="1"/>
          </p:cNvPicPr>
          <p:nvPr/>
        </p:nvPicPr>
        <p:blipFill>
          <a:blip r:embed="rId3"/>
          <a:stretch>
            <a:fillRect/>
          </a:stretch>
        </p:blipFill>
        <p:spPr>
          <a:xfrm>
            <a:off x="830580" y="4740910"/>
            <a:ext cx="2936240" cy="1468120"/>
          </a:xfrm>
          <a:prstGeom prst="rect">
            <a:avLst/>
          </a:prstGeom>
        </p:spPr>
      </p:pic>
    </p:spTree>
  </p:cSld>
  <p:clrMapOvr>
    <a:masterClrMapping/>
  </p:clrMapOvr>
  <p:timing>
    <p:tnLst>
      <p:par>
        <p:cTn id="1" dur="indefinite" restart="never" nodeType="tmRoot"/>
      </p:par>
    </p:tnLst>
    <p:bldLst>
      <p:bldP spid="2" grpId="0"/>
      <p:bldP spid="2" grpId="1"/>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53745" y="365125"/>
            <a:ext cx="10515600" cy="1325563"/>
          </a:xfrm>
        </p:spPr>
        <p:txBody>
          <a:bodyPr>
            <a:normAutofit fontScale="90000"/>
          </a:bodyPr>
          <a:p>
            <a:r>
              <a:rPr lang="tr-TR" altLang="en-US">
                <a:latin typeface="Arial Black" panose="020B0A04020102020204" charset="0"/>
                <a:cs typeface="Arial Black" panose="020B0A04020102020204" charset="0"/>
              </a:rPr>
              <a:t>Neden İngiliz Romancılığında Önemlidir?</a:t>
            </a:r>
            <a:endParaRPr lang="tr-TR" altLang="en-US">
              <a:latin typeface="Arial Black" panose="020B0A04020102020204" charset="0"/>
              <a:cs typeface="Arial Black" panose="020B0A04020102020204" charset="0"/>
            </a:endParaRPr>
          </a:p>
        </p:txBody>
      </p:sp>
      <p:sp>
        <p:nvSpPr>
          <p:cNvPr id="3" name="Content Placeholder 2"/>
          <p:cNvSpPr>
            <a:spLocks noGrp="1"/>
          </p:cNvSpPr>
          <p:nvPr>
            <p:ph idx="1"/>
          </p:nvPr>
        </p:nvSpPr>
        <p:spPr>
          <a:xfrm>
            <a:off x="753745" y="1524000"/>
            <a:ext cx="8017510" cy="4085590"/>
          </a:xfrm>
        </p:spPr>
        <p:txBody>
          <a:bodyPr>
            <a:normAutofit fontScale="80000"/>
          </a:bodyPr>
          <a:p>
            <a:pPr marL="0" algn="l" fontAlgn="t">
              <a:buClrTx/>
              <a:buSzTx/>
              <a:buNone/>
            </a:pPr>
            <a:endParaRPr lang="tr-TR" altLang="en-US" b="1">
              <a:latin typeface="Arial Black" panose="020B0A04020102020204" charset="0"/>
              <a:cs typeface="Arial Black" panose="020B0A04020102020204" charset="0"/>
              <a:sym typeface="+mn-ea"/>
            </a:endParaRPr>
          </a:p>
          <a:p>
            <a:pPr marL="0" algn="l" fontAlgn="t">
              <a:buClrTx/>
              <a:buSzTx/>
              <a:buNone/>
            </a:pPr>
            <a:r>
              <a:rPr lang="tr-TR" altLang="en-US" b="1">
                <a:latin typeface="Arial Black" panose="020B0A04020102020204" charset="0"/>
                <a:cs typeface="Arial Black" panose="020B0A04020102020204" charset="0"/>
                <a:sym typeface="+mn-ea"/>
              </a:rPr>
              <a:t>Yazarlığa Bakış Açısı</a:t>
            </a:r>
            <a:endParaRPr lang="tr-TR" altLang="en-US" b="1">
              <a:latin typeface="Arial Black" panose="020B0A04020102020204" charset="0"/>
              <a:cs typeface="Arial Black" panose="020B0A04020102020204" charset="0"/>
            </a:endParaRPr>
          </a:p>
          <a:p>
            <a:pPr marL="0" algn="l" fontAlgn="t">
              <a:buClrTx/>
              <a:buSzTx/>
              <a:buNone/>
            </a:pPr>
            <a:r>
              <a:rPr lang="tr-TR" altLang="en-US" sz="2500" b="1" i="1">
                <a:sym typeface="+mn-ea"/>
              </a:rPr>
              <a:t>Cesur</a:t>
            </a:r>
            <a:r>
              <a:rPr lang="tr-TR" altLang="en-US" sz="2500" i="1">
                <a:sym typeface="+mn-ea"/>
              </a:rPr>
              <a:t> ve </a:t>
            </a:r>
            <a:r>
              <a:rPr lang="tr-TR" altLang="en-US" sz="2500" b="1" i="1">
                <a:sym typeface="+mn-ea"/>
              </a:rPr>
              <a:t>etkileyici</a:t>
            </a:r>
            <a:r>
              <a:rPr lang="tr-TR" altLang="en-US" sz="2500" i="1">
                <a:sym typeface="+mn-ea"/>
              </a:rPr>
              <a:t> eserleriyle toplumun yanı sıra edebiyat dünyasında da </a:t>
            </a:r>
            <a:r>
              <a:rPr lang="tr-TR" altLang="en-US" sz="2500" b="1" i="1">
                <a:sym typeface="+mn-ea"/>
              </a:rPr>
              <a:t>derin izler bırakan</a:t>
            </a:r>
            <a:r>
              <a:rPr lang="tr-TR" altLang="en-US" sz="2500" i="1">
                <a:sym typeface="+mn-ea"/>
              </a:rPr>
              <a:t> Orwell; eleştirel yaklaşımı, </a:t>
            </a:r>
            <a:r>
              <a:rPr lang="tr-TR" altLang="en-US" sz="2500" b="1" i="1">
                <a:sym typeface="+mn-ea"/>
              </a:rPr>
              <a:t>politik farkındalığı</a:t>
            </a:r>
            <a:r>
              <a:rPr lang="tr-TR" altLang="en-US" sz="2500" i="1">
                <a:sym typeface="+mn-ea"/>
              </a:rPr>
              <a:t> ve </a:t>
            </a:r>
            <a:r>
              <a:rPr lang="tr-TR" altLang="en-US" sz="2500" b="1" i="1">
                <a:sym typeface="+mn-ea"/>
              </a:rPr>
              <a:t>güçlü anlatım</a:t>
            </a:r>
            <a:r>
              <a:rPr lang="tr-TR" altLang="en-US" sz="2500" i="1">
                <a:sym typeface="+mn-ea"/>
              </a:rPr>
              <a:t> teknikleriyle İngiliz edebiyatının en önemli </a:t>
            </a:r>
            <a:r>
              <a:rPr lang="tr-TR" altLang="en-US" sz="2500" b="1" i="1">
                <a:sym typeface="+mn-ea"/>
              </a:rPr>
              <a:t>figürlerinden</a:t>
            </a:r>
            <a:r>
              <a:rPr lang="tr-TR" altLang="en-US" sz="2500" i="1">
                <a:sym typeface="+mn-ea"/>
              </a:rPr>
              <a:t> biridir. Eserleri, günümüzde hâlâ büyük bir etkiye sahip.</a:t>
            </a:r>
            <a:endParaRPr lang="tr-TR" altLang="en-US" b="1">
              <a:latin typeface="Arial Black" panose="020B0A04020102020204" charset="0"/>
              <a:cs typeface="Arial Black" panose="020B0A04020102020204" charset="0"/>
            </a:endParaRPr>
          </a:p>
          <a:p>
            <a:pPr marL="0" indent="0">
              <a:buNone/>
            </a:pPr>
            <a:r>
              <a:rPr lang="tr-TR" altLang="en-US" b="1">
                <a:latin typeface="Arial Black" panose="020B0A04020102020204" charset="0"/>
                <a:cs typeface="Arial Black" panose="020B0A04020102020204" charset="0"/>
              </a:rPr>
              <a:t>Big Brother Kavramı</a:t>
            </a:r>
            <a:endParaRPr lang="tr-TR" altLang="en-US" b="1">
              <a:latin typeface="Arial Black" panose="020B0A04020102020204" charset="0"/>
              <a:cs typeface="Arial Black" panose="020B0A04020102020204" charset="0"/>
            </a:endParaRPr>
          </a:p>
          <a:p>
            <a:pPr marL="0" indent="0" fontAlgn="t">
              <a:buNone/>
            </a:pPr>
            <a:r>
              <a:rPr lang="tr-TR" altLang="en-US" sz="2500" b="1" i="1"/>
              <a:t>Büyük Birader </a:t>
            </a:r>
            <a:r>
              <a:rPr lang="tr-TR" altLang="en-US" sz="2500" i="1"/>
              <a:t>ya da İngilizcedeki özgün adıyla </a:t>
            </a:r>
            <a:r>
              <a:rPr lang="tr-TR" altLang="en-US" sz="2500" b="1" i="1"/>
              <a:t>Big Brother</a:t>
            </a:r>
            <a:r>
              <a:rPr lang="tr-TR" altLang="en-US" sz="2500" i="1"/>
              <a:t>, George Orwell tarafından kaleme alınan </a:t>
            </a:r>
            <a:r>
              <a:rPr lang="tr-TR" altLang="en-US" sz="2500" b="1" i="1"/>
              <a:t>Bin Dokuz Yüz Seksen Dört</a:t>
            </a:r>
            <a:r>
              <a:rPr lang="tr-TR" altLang="en-US" sz="2500" i="1"/>
              <a:t> adlı romanda yer alan kurgusal karakterlerden biridir. Romana göre en ileri safhada bir totaliter rejimle yönetilen, iktidar partisinin kendi çıkarları uğruna halkı üzerinde büyük baskı kurduğu Okyanusya</a:t>
            </a:r>
            <a:r>
              <a:rPr lang="tr-TR" altLang="en-US" sz="2500"/>
              <a:t>[1] </a:t>
            </a:r>
            <a:r>
              <a:rPr lang="tr-TR" altLang="en-US" sz="2500" i="1"/>
              <a:t>ülkesinin gizemli </a:t>
            </a:r>
            <a:r>
              <a:rPr lang="tr-TR" altLang="en-US" sz="2500" b="1" i="1"/>
              <a:t>diktatörüdür</a:t>
            </a:r>
            <a:r>
              <a:rPr lang="tr-TR" altLang="en-US" sz="2500" i="1"/>
              <a:t>.</a:t>
            </a:r>
            <a:endParaRPr lang="tr-TR" altLang="en-US" sz="2500" i="1"/>
          </a:p>
          <a:p>
            <a:pPr marL="0" indent="0" fontAlgn="t">
              <a:buNone/>
            </a:pPr>
            <a:endParaRPr lang="tr-TR" altLang="en-US" sz="2000" i="1"/>
          </a:p>
          <a:p>
            <a:pPr marL="0" algn="l" fontAlgn="t">
              <a:buClrTx/>
              <a:buSzTx/>
              <a:buNone/>
            </a:pPr>
            <a:endParaRPr lang="tr-TR" altLang="en-US" sz="2000" i="1"/>
          </a:p>
        </p:txBody>
      </p:sp>
      <p:sp>
        <p:nvSpPr>
          <p:cNvPr id="5" name="Text Box 4"/>
          <p:cNvSpPr txBox="1"/>
          <p:nvPr/>
        </p:nvSpPr>
        <p:spPr>
          <a:xfrm>
            <a:off x="838200" y="6311900"/>
            <a:ext cx="4044315" cy="381000"/>
          </a:xfrm>
          <a:prstGeom prst="rect">
            <a:avLst/>
          </a:prstGeom>
          <a:noFill/>
        </p:spPr>
        <p:txBody>
          <a:bodyPr wrap="square" rtlCol="0">
            <a:noAutofit/>
          </a:bodyPr>
          <a:p>
            <a:r>
              <a:rPr lang="tr-TR" altLang="en-US"/>
              <a:t>1- 1984 Kitabındaki Kurgusal Ülkenin adı.</a:t>
            </a:r>
            <a:endParaRPr lang="tr-TR" altLang="en-US"/>
          </a:p>
        </p:txBody>
      </p:sp>
      <p:pic>
        <p:nvPicPr>
          <p:cNvPr id="4" name="Picture 3" descr="1984-Big-Brother"/>
          <p:cNvPicPr>
            <a:picLocks noChangeAspect="1"/>
          </p:cNvPicPr>
          <p:nvPr/>
        </p:nvPicPr>
        <p:blipFill>
          <a:blip r:embed="rId1"/>
          <a:stretch>
            <a:fillRect/>
          </a:stretch>
        </p:blipFill>
        <p:spPr>
          <a:xfrm>
            <a:off x="8874125" y="1440815"/>
            <a:ext cx="3079750" cy="43986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tr-TR" altLang="en-US">
                <a:latin typeface="Arial Black" panose="020B0A04020102020204" charset="0"/>
                <a:cs typeface="Arial Black" panose="020B0A04020102020204" charset="0"/>
              </a:rPr>
              <a:t>Herşeyi Gören Göz?</a:t>
            </a:r>
            <a:endParaRPr lang="tr-TR" altLang="en-US">
              <a:latin typeface="Arial Black" panose="020B0A04020102020204" charset="0"/>
              <a:cs typeface="Arial Black" panose="020B0A04020102020204" charset="0"/>
            </a:endParaRPr>
          </a:p>
        </p:txBody>
      </p:sp>
      <p:pic>
        <p:nvPicPr>
          <p:cNvPr id="4" name="Content Placeholder 3" descr="grunge-eye-3"/>
          <p:cNvPicPr>
            <a:picLocks noChangeAspect="1"/>
          </p:cNvPicPr>
          <p:nvPr>
            <p:ph idx="1"/>
          </p:nvPr>
        </p:nvPicPr>
        <p:blipFill>
          <a:blip r:embed="rId1"/>
          <a:stretch>
            <a:fillRect/>
          </a:stretch>
        </p:blipFill>
        <p:spPr>
          <a:xfrm>
            <a:off x="10673080" y="365125"/>
            <a:ext cx="996315" cy="541655"/>
          </a:xfrm>
          <a:prstGeom prst="rect">
            <a:avLst/>
          </a:prstGeom>
        </p:spPr>
      </p:pic>
      <p:sp>
        <p:nvSpPr>
          <p:cNvPr id="5" name="Text Box 4"/>
          <p:cNvSpPr txBox="1"/>
          <p:nvPr/>
        </p:nvSpPr>
        <p:spPr>
          <a:xfrm>
            <a:off x="838200" y="1618615"/>
            <a:ext cx="5862955" cy="4975860"/>
          </a:xfrm>
          <a:prstGeom prst="rect">
            <a:avLst/>
          </a:prstGeom>
          <a:noFill/>
        </p:spPr>
        <p:txBody>
          <a:bodyPr wrap="square" rtlCol="0">
            <a:noAutofit/>
          </a:bodyPr>
          <a:p>
            <a:pPr>
              <a:lnSpc>
                <a:spcPct val="100000"/>
              </a:lnSpc>
            </a:pPr>
            <a:r>
              <a:rPr lang="tr-TR" altLang="en-US" sz="2800">
                <a:latin typeface="Arial Black" panose="020B0A04020102020204" charset="0"/>
                <a:cs typeface="Arial Black" panose="020B0A04020102020204" charset="0"/>
              </a:rPr>
              <a:t>Tele-Ekranlar - 1984</a:t>
            </a:r>
            <a:endParaRPr lang="tr-TR" altLang="en-US" sz="2800">
              <a:latin typeface="Arial Black" panose="020B0A04020102020204" charset="0"/>
              <a:cs typeface="Arial Black" panose="020B0A04020102020204" charset="0"/>
            </a:endParaRPr>
          </a:p>
          <a:p>
            <a:pPr>
              <a:lnSpc>
                <a:spcPct val="100000"/>
              </a:lnSpc>
            </a:pPr>
            <a:endParaRPr lang="tr-TR" altLang="en-US" sz="2800">
              <a:latin typeface="Arial Black" panose="020B0A04020102020204" charset="0"/>
              <a:cs typeface="Arial Black" panose="020B0A04020102020204" charset="0"/>
            </a:endParaRPr>
          </a:p>
          <a:p>
            <a:r>
              <a:rPr lang="tr-TR" altLang="en-US" sz="2000">
                <a:cs typeface="+mn-lt"/>
              </a:rPr>
              <a:t>Tele-ekran veya Telebakar, George Orwell'in Bin Dokuz Yüz Seksen Dört adlı romanında yarattığı; aynı anda hem </a:t>
            </a:r>
            <a:r>
              <a:rPr lang="tr-TR" altLang="en-US" sz="2000" b="1" i="1">
                <a:cs typeface="+mn-lt"/>
              </a:rPr>
              <a:t>televizyon</a:t>
            </a:r>
            <a:r>
              <a:rPr lang="tr-TR" altLang="en-US" sz="2000">
                <a:cs typeface="+mn-lt"/>
              </a:rPr>
              <a:t>, hem </a:t>
            </a:r>
            <a:r>
              <a:rPr lang="tr-TR" altLang="en-US" sz="2000" b="1" i="1">
                <a:cs typeface="+mn-lt"/>
              </a:rPr>
              <a:t>ses</a:t>
            </a:r>
            <a:r>
              <a:rPr lang="tr-TR" altLang="en-US" sz="2000" i="1">
                <a:cs typeface="+mn-lt"/>
              </a:rPr>
              <a:t> </a:t>
            </a:r>
            <a:r>
              <a:rPr lang="tr-TR" altLang="en-US" sz="2000">
                <a:cs typeface="+mn-lt"/>
              </a:rPr>
              <a:t>ve </a:t>
            </a:r>
            <a:r>
              <a:rPr lang="tr-TR" altLang="en-US" sz="2000" b="1">
                <a:cs typeface="+mn-lt"/>
              </a:rPr>
              <a:t>görüntü alıcısı </a:t>
            </a:r>
            <a:r>
              <a:rPr lang="tr-TR" altLang="en-US" sz="2000">
                <a:cs typeface="+mn-lt"/>
              </a:rPr>
              <a:t>olarak kullanılabilen </a:t>
            </a:r>
            <a:r>
              <a:rPr lang="tr-TR" altLang="en-US" sz="2000" b="1" i="1">
                <a:cs typeface="+mn-lt"/>
              </a:rPr>
              <a:t>elektrikli aygıtın </a:t>
            </a:r>
            <a:r>
              <a:rPr lang="tr-TR" altLang="en-US" sz="2000">
                <a:cs typeface="+mn-lt"/>
              </a:rPr>
              <a:t>adıdır. Kitaba göre tele-ekranlar Okyanusya ülkesinin </a:t>
            </a:r>
            <a:r>
              <a:rPr lang="tr-TR" altLang="en-US" sz="2000" b="1" i="1">
                <a:cs typeface="+mn-lt"/>
              </a:rPr>
              <a:t>iktidar partisi </a:t>
            </a:r>
            <a:r>
              <a:rPr lang="tr-TR" altLang="en-US" sz="2000">
                <a:cs typeface="+mn-lt"/>
              </a:rPr>
              <a:t>tarafından icat edilmiş, yurttaşları sürekli bir denetim ve gözetim altında tutmak; böylece Parti'ye karşı </a:t>
            </a:r>
            <a:r>
              <a:rPr lang="tr-TR" altLang="en-US" sz="2000" b="1" i="1">
                <a:cs typeface="+mn-lt"/>
              </a:rPr>
              <a:t>oluşabilecek olası muhalefeti etkisiz kılmak</a:t>
            </a:r>
            <a:r>
              <a:rPr lang="tr-TR" altLang="en-US" sz="2000" b="1">
                <a:cs typeface="+mn-lt"/>
              </a:rPr>
              <a:t> </a:t>
            </a:r>
            <a:r>
              <a:rPr lang="tr-TR" altLang="en-US" sz="2000">
                <a:cs typeface="+mn-lt"/>
              </a:rPr>
              <a:t>amacıyla </a:t>
            </a:r>
            <a:r>
              <a:rPr lang="tr-TR" altLang="en-US" sz="2000" b="1" i="1">
                <a:cs typeface="+mn-lt"/>
              </a:rPr>
              <a:t>evler </a:t>
            </a:r>
            <a:r>
              <a:rPr lang="tr-TR" altLang="en-US" sz="2000">
                <a:cs typeface="+mn-lt"/>
              </a:rPr>
              <a:t>ve </a:t>
            </a:r>
            <a:r>
              <a:rPr lang="tr-TR" altLang="en-US" sz="2000" b="1" i="1">
                <a:cs typeface="+mn-lt"/>
              </a:rPr>
              <a:t>kamusal </a:t>
            </a:r>
            <a:r>
              <a:rPr lang="tr-TR" altLang="en-US" sz="2000">
                <a:cs typeface="+mn-lt"/>
              </a:rPr>
              <a:t>alanlara </a:t>
            </a:r>
            <a:r>
              <a:rPr lang="tr-TR" altLang="en-US" sz="2000" b="1" i="1">
                <a:cs typeface="+mn-lt"/>
              </a:rPr>
              <a:t>yerleştirilmiştir. </a:t>
            </a:r>
            <a:endParaRPr lang="tr-TR" altLang="en-US" sz="2000" b="1" i="1">
              <a:cs typeface="+mn-lt"/>
            </a:endParaRPr>
          </a:p>
          <a:p>
            <a:endParaRPr lang="tr-TR" altLang="en-US" sz="2000" b="1" i="1">
              <a:cs typeface="+mn-lt"/>
            </a:endParaRPr>
          </a:p>
          <a:p>
            <a:r>
              <a:rPr lang="tr-TR" altLang="en-US" sz="2000">
                <a:cs typeface="+mn-lt"/>
              </a:rPr>
              <a:t>Romanında böyle bir icada yer vermesi yazarın </a:t>
            </a:r>
            <a:r>
              <a:rPr lang="tr-TR" altLang="en-US" sz="2000" b="1" i="1">
                <a:cs typeface="+mn-lt"/>
              </a:rPr>
              <a:t>fütürist</a:t>
            </a:r>
            <a:r>
              <a:rPr lang="tr-TR" altLang="en-US" sz="2000">
                <a:cs typeface="+mn-lt"/>
              </a:rPr>
              <a:t> bir yazar olduğunu da göstermektedir.</a:t>
            </a:r>
            <a:endParaRPr lang="tr-TR" altLang="en-US" sz="2000">
              <a:cs typeface="+mn-lt"/>
            </a:endParaRPr>
          </a:p>
        </p:txBody>
      </p:sp>
      <p:pic>
        <p:nvPicPr>
          <p:cNvPr id="9" name="Picture 8" descr="tele-ekran2"/>
          <p:cNvPicPr>
            <a:picLocks noChangeAspect="1"/>
          </p:cNvPicPr>
          <p:nvPr/>
        </p:nvPicPr>
        <p:blipFill>
          <a:blip r:embed="rId2"/>
          <a:stretch>
            <a:fillRect/>
          </a:stretch>
        </p:blipFill>
        <p:spPr>
          <a:xfrm>
            <a:off x="7463155" y="1210945"/>
            <a:ext cx="4206240" cy="2507615"/>
          </a:xfrm>
          <a:prstGeom prst="rect">
            <a:avLst/>
          </a:prstGeom>
        </p:spPr>
      </p:pic>
      <p:pic>
        <p:nvPicPr>
          <p:cNvPr id="11" name="Picture 10" descr="tele-ekran3"/>
          <p:cNvPicPr>
            <a:picLocks noChangeAspect="1"/>
          </p:cNvPicPr>
          <p:nvPr/>
        </p:nvPicPr>
        <p:blipFill>
          <a:blip r:embed="rId3"/>
          <a:stretch>
            <a:fillRect/>
          </a:stretch>
        </p:blipFill>
        <p:spPr>
          <a:xfrm>
            <a:off x="7463155" y="3870325"/>
            <a:ext cx="4187825" cy="27241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tr-TR" altLang="en-US">
                <a:latin typeface="Arial Black" panose="020B0A04020102020204" charset="0"/>
                <a:cs typeface="Arial Black" panose="020B0A04020102020204" charset="0"/>
              </a:rPr>
              <a:t>Londra ve Paris’de Beş Parasız</a:t>
            </a:r>
            <a:endParaRPr lang="tr-TR" altLang="en-US">
              <a:latin typeface="Arial Black" panose="020B0A04020102020204" charset="0"/>
              <a:cs typeface="Arial Black" panose="020B0A04020102020204" charset="0"/>
            </a:endParaRPr>
          </a:p>
        </p:txBody>
      </p:sp>
      <p:sp>
        <p:nvSpPr>
          <p:cNvPr id="3" name="Content Placeholder 2"/>
          <p:cNvSpPr>
            <a:spLocks noGrp="1"/>
          </p:cNvSpPr>
          <p:nvPr>
            <p:ph idx="1"/>
          </p:nvPr>
        </p:nvSpPr>
        <p:spPr>
          <a:xfrm>
            <a:off x="838200" y="1449705"/>
            <a:ext cx="7000875" cy="5245100"/>
          </a:xfrm>
        </p:spPr>
        <p:txBody>
          <a:bodyPr>
            <a:noAutofit/>
          </a:bodyPr>
          <a:p>
            <a:pPr marL="0" indent="0">
              <a:buNone/>
            </a:pPr>
            <a:r>
              <a:rPr lang="tr-TR" altLang="en-US">
                <a:latin typeface="Arial Black" panose="020B0A04020102020204" charset="0"/>
                <a:cs typeface="Arial Black" panose="020B0A04020102020204" charset="0"/>
              </a:rPr>
              <a:t>Bir Otobiyografi mi?</a:t>
            </a:r>
            <a:endParaRPr lang="en-US" sz="2000"/>
          </a:p>
          <a:p>
            <a:pPr marL="0" indent="0">
              <a:buNone/>
            </a:pPr>
            <a:r>
              <a:rPr lang="en-US" sz="2000"/>
              <a:t>George Orwell'in, Avrupa'nın iki büyük şehrinde, Paris ve Londra'da yaşadığı sefaleti olanca gerçekliğiyle anlattığı, son derece önemli bir eser. Bir gün Paris'in orta yerinde meteliksiz kalan genç yazar, yoksulluk ve açlıkla mücadele etmeye başlar. Rehineciler, iş bulma kurumları, umut tacirleri, karın tokluğuna günde on yedi saat çalışılan karanlık otel mutfakları arasında sürüp giden Paris macerası, yazarın güç de olsa kendini Londra'ya atmasıyla sona erer ama Londra'da onu çok daha ağır şartlar beklemektedir.</a:t>
            </a:r>
            <a:endParaRPr lang="en-US" sz="2000"/>
          </a:p>
          <a:p>
            <a:pPr marL="0" indent="0">
              <a:buNone/>
            </a:pPr>
            <a:r>
              <a:rPr lang="en-US" sz="2000"/>
              <a:t>Orwell, modern insanın ısrarla görmezden geldiği bir dünyanın kapısını aralıyor. İşsizlik, evsizlik, açlıkla damgalanan bu dünyanın insanları izbe pansiyonlarda, berduş barınaklarında yaşıyor, hayata bir ucundan tutunmaya çalışıyorlar. Paris ve Londra'da Beş Parasız, köleliğin hiçbir zaman, modern zamanlarda bile ortadan kalkmadığını, sadece görünüm değiştirdiğini anlatıyor.</a:t>
            </a:r>
            <a:endParaRPr lang="en-US" sz="2000"/>
          </a:p>
        </p:txBody>
      </p:sp>
      <p:pic>
        <p:nvPicPr>
          <p:cNvPr id="4" name="Picture 3" descr="paris-ve-londra-da-bes-parasız"/>
          <p:cNvPicPr>
            <a:picLocks noChangeAspect="1"/>
          </p:cNvPicPr>
          <p:nvPr/>
        </p:nvPicPr>
        <p:blipFill>
          <a:blip r:embed="rId1"/>
          <a:stretch>
            <a:fillRect/>
          </a:stretch>
        </p:blipFill>
        <p:spPr>
          <a:xfrm>
            <a:off x="8277860" y="1624965"/>
            <a:ext cx="3196590" cy="49180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l">
              <a:buClrTx/>
              <a:buSzTx/>
              <a:buFontTx/>
            </a:pPr>
            <a:r>
              <a:rPr lang="tr-TR" altLang="en-US">
                <a:latin typeface="Arial Black" panose="020B0A04020102020204" charset="0"/>
                <a:cs typeface="Arial Black" panose="020B0A04020102020204" charset="0"/>
              </a:rPr>
              <a:t>Hayvan Çiftliği</a:t>
            </a:r>
            <a:endParaRPr lang="tr-TR" altLang="en-US">
              <a:latin typeface="Arial Black" panose="020B0A04020102020204" charset="0"/>
              <a:cs typeface="Arial Black" panose="020B0A04020102020204" charset="0"/>
            </a:endParaRPr>
          </a:p>
        </p:txBody>
      </p:sp>
      <p:pic>
        <p:nvPicPr>
          <p:cNvPr id="4" name="Content Placeholder 3" descr="0407636_hayvan-ciftligi_320_39799"/>
          <p:cNvPicPr>
            <a:picLocks noChangeAspect="1"/>
          </p:cNvPicPr>
          <p:nvPr>
            <p:ph idx="1"/>
          </p:nvPr>
        </p:nvPicPr>
        <p:blipFill>
          <a:blip r:embed="rId1"/>
          <a:stretch>
            <a:fillRect/>
          </a:stretch>
        </p:blipFill>
        <p:spPr>
          <a:xfrm>
            <a:off x="8409940" y="629285"/>
            <a:ext cx="3498215" cy="5599430"/>
          </a:xfrm>
          <a:prstGeom prst="rect">
            <a:avLst/>
          </a:prstGeom>
        </p:spPr>
      </p:pic>
      <p:sp>
        <p:nvSpPr>
          <p:cNvPr id="5" name="Text Box 4"/>
          <p:cNvSpPr txBox="1"/>
          <p:nvPr/>
        </p:nvSpPr>
        <p:spPr>
          <a:xfrm>
            <a:off x="970280" y="1475740"/>
            <a:ext cx="7315200" cy="1198880"/>
          </a:xfrm>
          <a:prstGeom prst="rect">
            <a:avLst/>
          </a:prstGeom>
          <a:noFill/>
        </p:spPr>
        <p:txBody>
          <a:bodyPr wrap="square" rtlCol="0" anchor="t">
            <a:spAutoFit/>
          </a:bodyPr>
          <a:p>
            <a:pPr algn="just">
              <a:lnSpc>
                <a:spcPct val="90000"/>
              </a:lnSpc>
              <a:spcBef>
                <a:spcPts val="1000"/>
              </a:spcBef>
              <a:buClrTx/>
              <a:buSzTx/>
              <a:buFont typeface="Arial" panose="020B0604020202020204" pitchFamily="34" charset="0"/>
            </a:pPr>
            <a:r>
              <a:rPr lang="en-US" sz="2000"/>
              <a:t>Hayvan Çiftliği, onun çağdaş klasikler arasına girmiş bir diğer çok ünlü eseridir. 1940’lardaki “</a:t>
            </a:r>
            <a:r>
              <a:rPr lang="en-US" sz="2000" b="1"/>
              <a:t>reel sosyalizm</a:t>
            </a:r>
            <a:r>
              <a:rPr lang="en-US" sz="2000"/>
              <a:t>”in eleştirisi olan bu roman, dünya edebiyatında yergi türünün başyapıtlarından biri olarak kabul edilir.</a:t>
            </a:r>
            <a:endParaRPr lang="en-US" sz="2000"/>
          </a:p>
        </p:txBody>
      </p:sp>
      <p:pic>
        <p:nvPicPr>
          <p:cNvPr id="6" name="Picture 5" descr="Ekran görüntüsü 2024-05-07 180756"/>
          <p:cNvPicPr>
            <a:picLocks noChangeAspect="1"/>
          </p:cNvPicPr>
          <p:nvPr/>
        </p:nvPicPr>
        <p:blipFill>
          <a:blip r:embed="rId2"/>
          <a:stretch>
            <a:fillRect/>
          </a:stretch>
        </p:blipFill>
        <p:spPr>
          <a:xfrm>
            <a:off x="970280" y="2771775"/>
            <a:ext cx="2540635" cy="3651250"/>
          </a:xfrm>
          <a:prstGeom prst="rect">
            <a:avLst/>
          </a:prstGeom>
        </p:spPr>
      </p:pic>
      <p:sp>
        <p:nvSpPr>
          <p:cNvPr id="7" name="Text Box 6"/>
          <p:cNvSpPr txBox="1"/>
          <p:nvPr/>
        </p:nvSpPr>
        <p:spPr>
          <a:xfrm>
            <a:off x="4222115" y="2771775"/>
            <a:ext cx="4064000" cy="3784600"/>
          </a:xfrm>
          <a:prstGeom prst="rect">
            <a:avLst/>
          </a:prstGeom>
          <a:noFill/>
        </p:spPr>
        <p:txBody>
          <a:bodyPr wrap="square" rtlCol="0">
            <a:spAutoFit/>
          </a:bodyPr>
          <a:p>
            <a:pPr algn="r"/>
            <a:r>
              <a:rPr lang="en-US" sz="2000">
                <a:sym typeface="+mn-ea"/>
              </a:rPr>
              <a:t>Reel sosyalizm</a:t>
            </a:r>
            <a:r>
              <a:rPr lang="tr-TR" altLang="en-US" sz="2000">
                <a:sym typeface="+mn-ea"/>
              </a:rPr>
              <a:t>, </a:t>
            </a:r>
            <a:r>
              <a:rPr lang="en-US" sz="2000" b="1">
                <a:sym typeface="+mn-ea"/>
              </a:rPr>
              <a:t>sosyalist doktrinin</a:t>
            </a:r>
            <a:r>
              <a:rPr lang="en-US" sz="2000">
                <a:sym typeface="+mn-ea"/>
              </a:rPr>
              <a:t> hayata geçirilmiş halidir. Bu terim </a:t>
            </a:r>
            <a:r>
              <a:rPr lang="en-US" sz="2000" b="1">
                <a:sym typeface="+mn-ea"/>
              </a:rPr>
              <a:t>Brejnev</a:t>
            </a:r>
            <a:r>
              <a:rPr lang="en-US" sz="2000">
                <a:sym typeface="+mn-ea"/>
              </a:rPr>
              <a:t> döneminde </a:t>
            </a:r>
            <a:r>
              <a:rPr lang="en-US" sz="2000" b="1">
                <a:sym typeface="+mn-ea"/>
              </a:rPr>
              <a:t>Sovyetler Birliği</a:t>
            </a:r>
            <a:r>
              <a:rPr lang="en-US" sz="2000">
                <a:sym typeface="+mn-ea"/>
              </a:rPr>
              <a:t>'nde ve </a:t>
            </a:r>
            <a:r>
              <a:rPr lang="en-US" sz="2000" b="1">
                <a:sym typeface="+mn-ea"/>
              </a:rPr>
              <a:t>Doğu Bloku</a:t>
            </a:r>
            <a:r>
              <a:rPr lang="en-US" sz="2000">
                <a:sym typeface="+mn-ea"/>
              </a:rPr>
              <a:t> ülkelerinde sosyalizmin </a:t>
            </a:r>
            <a:r>
              <a:rPr lang="en-US" sz="2000" b="1">
                <a:sym typeface="+mn-ea"/>
              </a:rPr>
              <a:t>teoride</a:t>
            </a:r>
            <a:r>
              <a:rPr lang="en-US" sz="2000">
                <a:sym typeface="+mn-ea"/>
              </a:rPr>
              <a:t> </a:t>
            </a:r>
            <a:r>
              <a:rPr lang="en-US" sz="2000" i="1">
                <a:sym typeface="+mn-ea"/>
              </a:rPr>
              <a:t>(kitaplarda)</a:t>
            </a:r>
            <a:r>
              <a:rPr lang="en-US" sz="2000">
                <a:sym typeface="+mn-ea"/>
              </a:rPr>
              <a:t> anlatılanların </a:t>
            </a:r>
            <a:r>
              <a:rPr lang="en-US" sz="2000" b="1">
                <a:sym typeface="+mn-ea"/>
              </a:rPr>
              <a:t>pratiğe tam olarak yansımasının mümkün olmayıp</a:t>
            </a:r>
            <a:r>
              <a:rPr lang="en-US" sz="2000">
                <a:sym typeface="+mn-ea"/>
              </a:rPr>
              <a:t> elden geldiğince gerçekleştirilmiş halde mevcut olduğunu tanımlamak üzere geliştirilip yaygınlaştırılarak bir ideolojik slogan haline getirildi.</a:t>
            </a:r>
            <a:endParaRPr lang="en-US" sz="2000"/>
          </a:p>
          <a:p>
            <a:endParaRPr lang="en-US"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l">
              <a:buClrTx/>
              <a:buSzTx/>
              <a:buFontTx/>
            </a:pPr>
            <a:r>
              <a:rPr lang="tr-TR" altLang="en-US">
                <a:latin typeface="Arial Black" panose="020B0A04020102020204" charset="0"/>
                <a:cs typeface="Arial Black" panose="020B0A04020102020204" charset="0"/>
              </a:rPr>
              <a:t>Kitaplar ve Sigaralar</a:t>
            </a:r>
            <a:endParaRPr lang="tr-TR" altLang="en-US">
              <a:latin typeface="Arial Black" panose="020B0A04020102020204" charset="0"/>
              <a:cs typeface="Arial Black" panose="020B0A04020102020204" charset="0"/>
            </a:endParaRPr>
          </a:p>
        </p:txBody>
      </p:sp>
      <p:pic>
        <p:nvPicPr>
          <p:cNvPr id="4" name="Content Placeholder 3" descr="41DJ3Q+F86L"/>
          <p:cNvPicPr>
            <a:picLocks noChangeAspect="1"/>
          </p:cNvPicPr>
          <p:nvPr>
            <p:ph idx="1"/>
          </p:nvPr>
        </p:nvPicPr>
        <p:blipFill>
          <a:blip r:embed="rId1"/>
          <a:stretch>
            <a:fillRect/>
          </a:stretch>
        </p:blipFill>
        <p:spPr>
          <a:xfrm>
            <a:off x="968375" y="1494790"/>
            <a:ext cx="3256915" cy="4847590"/>
          </a:xfrm>
          <a:prstGeom prst="rect">
            <a:avLst/>
          </a:prstGeom>
        </p:spPr>
      </p:pic>
      <p:sp>
        <p:nvSpPr>
          <p:cNvPr id="5" name="Text Box 4"/>
          <p:cNvSpPr txBox="1"/>
          <p:nvPr/>
        </p:nvSpPr>
        <p:spPr>
          <a:xfrm>
            <a:off x="4510405" y="1691005"/>
            <a:ext cx="7216140" cy="5064125"/>
          </a:xfrm>
          <a:prstGeom prst="rect">
            <a:avLst/>
          </a:prstGeom>
          <a:noFill/>
        </p:spPr>
        <p:txBody>
          <a:bodyPr wrap="square" rtlCol="0">
            <a:noAutofit/>
          </a:bodyPr>
          <a:p>
            <a:pPr algn="l">
              <a:lnSpc>
                <a:spcPct val="90000"/>
              </a:lnSpc>
              <a:spcBef>
                <a:spcPts val="1000"/>
              </a:spcBef>
              <a:buClrTx/>
              <a:buSzTx/>
              <a:buFont typeface="Arial" panose="020B0604020202020204" pitchFamily="34" charset="0"/>
            </a:pPr>
            <a:r>
              <a:rPr lang="en-US" sz="2000"/>
              <a:t>George Orwell'in ne zaman sigara içmeye başladığına dair herhangi bir kayıt yok. Sadece </a:t>
            </a:r>
            <a:r>
              <a:rPr lang="en-US" sz="2000" b="1"/>
              <a:t>sigara içmenin yasak olduğu Eton Koleji'</a:t>
            </a:r>
            <a:r>
              <a:rPr lang="en-US" sz="2000"/>
              <a:t>ne gelmeden önce başladığını biliyoruz. Hayatı boyunca ciğerlerinde sorunlar yaşayan ve sert tütünden sigaraları tek elle sarmaya Fransa'da geçirdiği dönemde alışan Orwell gerçekten de sağlam bir </a:t>
            </a:r>
            <a:r>
              <a:rPr lang="en-US" sz="2000" b="1"/>
              <a:t>tiryakiydi</a:t>
            </a:r>
            <a:r>
              <a:rPr lang="en-US" sz="2000"/>
              <a:t>, BBC'de çalıştığı sıralarda kantinde yamuk yumuk sarma sigaralar tüttürdüğünü gören arkadaşları bu manzarayı asla </a:t>
            </a:r>
            <a:r>
              <a:rPr lang="en-US" sz="2000" b="1"/>
              <a:t>unutmayacaklardı</a:t>
            </a:r>
            <a:r>
              <a:rPr lang="en-US" sz="2000"/>
              <a:t>.</a:t>
            </a:r>
            <a:endParaRPr lang="en-US" sz="2000"/>
          </a:p>
          <a:p>
            <a:pPr algn="r">
              <a:lnSpc>
                <a:spcPct val="90000"/>
              </a:lnSpc>
              <a:spcBef>
                <a:spcPts val="1000"/>
              </a:spcBef>
              <a:buClrTx/>
              <a:buSzTx/>
              <a:buFont typeface="Arial" panose="020B0604020202020204" pitchFamily="34" charset="0"/>
            </a:pPr>
            <a:endParaRPr lang="en-US" sz="2000"/>
          </a:p>
          <a:p>
            <a:pPr algn="l">
              <a:lnSpc>
                <a:spcPct val="90000"/>
              </a:lnSpc>
              <a:spcBef>
                <a:spcPts val="1000"/>
              </a:spcBef>
              <a:buClrTx/>
              <a:buSzTx/>
              <a:buFont typeface="Arial" panose="020B0604020202020204" pitchFamily="34" charset="0"/>
            </a:pPr>
            <a:r>
              <a:rPr lang="en-US" sz="2000" b="1" i="1"/>
              <a:t>Kitaplar ve Sigaralar</a:t>
            </a:r>
            <a:r>
              <a:rPr lang="en-US" sz="2000"/>
              <a:t>, yazarın </a:t>
            </a:r>
            <a:r>
              <a:rPr lang="en-US" sz="2000" b="1"/>
              <a:t>yedi denemesini bir araya getiriyor</a:t>
            </a:r>
            <a:r>
              <a:rPr lang="en-US" sz="2000"/>
              <a:t>. Bu denemelerde, Orwell'in </a:t>
            </a:r>
            <a:r>
              <a:rPr lang="en-US" sz="2000" i="1"/>
              <a:t>kitaba mı yoksa sigaraya mı daha çok para harcadığına dair hesaplarını, kitapçılık yaptığı günlerdeki anılarını, sansüre ve eleştirmenliğe dair fikirlerini görebiliyor</a:t>
            </a:r>
            <a:r>
              <a:rPr lang="en-US" sz="2000"/>
              <a:t>, ayrıca çocukluğunun Birinci Dünya Savaşı öncesindeki günlerini de okuyabilme şansı buluyoruz.</a:t>
            </a:r>
            <a:endParaRPr lang="en-US" sz="2000"/>
          </a:p>
        </p:txBody>
      </p:sp>
      <p:pic>
        <p:nvPicPr>
          <p:cNvPr id="3" name="Picture 2" descr="Ekran görüntüsü 2024-05-08 184657"/>
          <p:cNvPicPr>
            <a:picLocks noChangeAspect="1"/>
          </p:cNvPicPr>
          <p:nvPr/>
        </p:nvPicPr>
        <p:blipFill>
          <a:blip r:embed="rId2"/>
          <a:stretch>
            <a:fillRect/>
          </a:stretch>
        </p:blipFill>
        <p:spPr>
          <a:xfrm>
            <a:off x="9545955" y="209550"/>
            <a:ext cx="2379980" cy="13779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l">
              <a:buClrTx/>
              <a:buSzTx/>
              <a:buFontTx/>
            </a:pPr>
            <a:r>
              <a:rPr lang="tr-TR" altLang="en-US">
                <a:latin typeface="Arial Black" panose="020B0A04020102020204" charset="0"/>
                <a:cs typeface="Arial Black" panose="020B0A04020102020204" charset="0"/>
              </a:rPr>
              <a:t>Kitaplar ve Sigaralar</a:t>
            </a:r>
            <a:endParaRPr lang="tr-TR" altLang="en-US">
              <a:latin typeface="Arial Black" panose="020B0A04020102020204" charset="0"/>
              <a:cs typeface="Arial Black" panose="020B0A04020102020204" charset="0"/>
            </a:endParaRPr>
          </a:p>
        </p:txBody>
      </p:sp>
      <p:pic>
        <p:nvPicPr>
          <p:cNvPr id="4" name="Content Placeholder 3" descr="41DJ3Q+F86L"/>
          <p:cNvPicPr>
            <a:picLocks noChangeAspect="1"/>
          </p:cNvPicPr>
          <p:nvPr>
            <p:ph idx="1"/>
          </p:nvPr>
        </p:nvPicPr>
        <p:blipFill>
          <a:blip r:embed="rId1"/>
          <a:stretch>
            <a:fillRect/>
          </a:stretch>
        </p:blipFill>
        <p:spPr>
          <a:xfrm>
            <a:off x="968375" y="1494790"/>
            <a:ext cx="3256915" cy="4847590"/>
          </a:xfrm>
          <a:prstGeom prst="rect">
            <a:avLst/>
          </a:prstGeom>
        </p:spPr>
      </p:pic>
      <p:pic>
        <p:nvPicPr>
          <p:cNvPr id="3" name="Picture 2" descr="Ekran görüntüsü 2024-05-08 185744"/>
          <p:cNvPicPr>
            <a:picLocks noChangeAspect="1"/>
          </p:cNvPicPr>
          <p:nvPr/>
        </p:nvPicPr>
        <p:blipFill>
          <a:blip r:embed="rId2"/>
          <a:stretch>
            <a:fillRect/>
          </a:stretch>
        </p:blipFill>
        <p:spPr>
          <a:xfrm>
            <a:off x="4400550" y="3904615"/>
            <a:ext cx="2820035" cy="1967865"/>
          </a:xfrm>
          <a:prstGeom prst="rect">
            <a:avLst/>
          </a:prstGeom>
        </p:spPr>
      </p:pic>
      <p:pic>
        <p:nvPicPr>
          <p:cNvPr id="6" name="Picture 5" descr="Ekran görüntüsü 2024-05-08 185731"/>
          <p:cNvPicPr>
            <a:picLocks noChangeAspect="1"/>
          </p:cNvPicPr>
          <p:nvPr/>
        </p:nvPicPr>
        <p:blipFill>
          <a:blip r:embed="rId3"/>
          <a:stretch>
            <a:fillRect/>
          </a:stretch>
        </p:blipFill>
        <p:spPr>
          <a:xfrm>
            <a:off x="4400550" y="1789430"/>
            <a:ext cx="4514215" cy="2016760"/>
          </a:xfrm>
          <a:prstGeom prst="rect">
            <a:avLst/>
          </a:prstGeom>
        </p:spPr>
      </p:pic>
      <p:pic>
        <p:nvPicPr>
          <p:cNvPr id="7" name="Picture 6" descr="Ekran görüntüsü 2024-05-08 214340"/>
          <p:cNvPicPr>
            <a:picLocks noChangeAspect="1"/>
          </p:cNvPicPr>
          <p:nvPr/>
        </p:nvPicPr>
        <p:blipFill>
          <a:blip r:embed="rId4"/>
          <a:stretch>
            <a:fillRect/>
          </a:stretch>
        </p:blipFill>
        <p:spPr>
          <a:xfrm>
            <a:off x="7677785" y="4065905"/>
            <a:ext cx="4141470" cy="2276475"/>
          </a:xfrm>
          <a:prstGeom prst="rect">
            <a:avLst/>
          </a:prstGeom>
        </p:spPr>
      </p:pic>
      <p:sp>
        <p:nvSpPr>
          <p:cNvPr id="8" name="Text Box 7"/>
          <p:cNvSpPr txBox="1"/>
          <p:nvPr/>
        </p:nvSpPr>
        <p:spPr>
          <a:xfrm>
            <a:off x="7677150" y="6398895"/>
            <a:ext cx="4142105" cy="256540"/>
          </a:xfrm>
          <a:prstGeom prst="rect">
            <a:avLst/>
          </a:prstGeom>
          <a:noFill/>
        </p:spPr>
        <p:txBody>
          <a:bodyPr wrap="square" rtlCol="0">
            <a:noAutofit/>
          </a:bodyPr>
          <a:p>
            <a:pPr algn="r"/>
            <a:r>
              <a:rPr lang="tr-TR" altLang="en-US" sz="900" b="1"/>
              <a:t>Kitaplar ve Sigaralar, Kitapçı Anıları, Sayfa 13, 2. Baskı - 2013, Sel Yayınları</a:t>
            </a:r>
            <a:endParaRPr lang="tr-TR" altLang="en-US" sz="9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l">
              <a:buClrTx/>
              <a:buSzTx/>
              <a:buFontTx/>
            </a:pPr>
            <a:r>
              <a:rPr lang="tr-TR" altLang="en-US">
                <a:latin typeface="Arial Black" panose="020B0A04020102020204" charset="0"/>
                <a:cs typeface="Arial Black" panose="020B0A04020102020204" charset="0"/>
              </a:rPr>
              <a:t>Katalonya’ya Selamlar</a:t>
            </a:r>
            <a:endParaRPr lang="tr-TR" altLang="en-US">
              <a:latin typeface="Arial Black" panose="020B0A04020102020204" charset="0"/>
              <a:cs typeface="Arial Black" panose="020B0A04020102020204" charset="0"/>
            </a:endParaRPr>
          </a:p>
        </p:txBody>
      </p:sp>
      <p:pic>
        <p:nvPicPr>
          <p:cNvPr id="10" name="Content Placeholder 9" descr="KATALONYA’YA SELAMLAR"/>
          <p:cNvPicPr>
            <a:picLocks noChangeAspect="1"/>
          </p:cNvPicPr>
          <p:nvPr>
            <p:ph idx="1"/>
          </p:nvPr>
        </p:nvPicPr>
        <p:blipFill>
          <a:blip r:embed="rId1"/>
          <a:stretch>
            <a:fillRect/>
          </a:stretch>
        </p:blipFill>
        <p:spPr>
          <a:xfrm>
            <a:off x="8594725" y="1310005"/>
            <a:ext cx="3223895" cy="5145405"/>
          </a:xfrm>
          <a:prstGeom prst="rect">
            <a:avLst/>
          </a:prstGeom>
        </p:spPr>
      </p:pic>
      <p:pic>
        <p:nvPicPr>
          <p:cNvPr id="11" name="Picture 10" descr="md19017693868"/>
          <p:cNvPicPr>
            <a:picLocks noChangeAspect="1"/>
          </p:cNvPicPr>
          <p:nvPr/>
        </p:nvPicPr>
        <p:blipFill>
          <a:blip r:embed="rId2"/>
          <a:stretch>
            <a:fillRect/>
          </a:stretch>
        </p:blipFill>
        <p:spPr>
          <a:xfrm>
            <a:off x="6805930" y="3677920"/>
            <a:ext cx="1666240" cy="2777490"/>
          </a:xfrm>
          <a:prstGeom prst="rect">
            <a:avLst/>
          </a:prstGeom>
        </p:spPr>
      </p:pic>
      <p:sp>
        <p:nvSpPr>
          <p:cNvPr id="12" name="Text Box 11"/>
          <p:cNvSpPr txBox="1"/>
          <p:nvPr/>
        </p:nvSpPr>
        <p:spPr>
          <a:xfrm>
            <a:off x="1027430" y="1611630"/>
            <a:ext cx="7498715" cy="3057525"/>
          </a:xfrm>
          <a:prstGeom prst="rect">
            <a:avLst/>
          </a:prstGeom>
          <a:noFill/>
        </p:spPr>
        <p:txBody>
          <a:bodyPr wrap="square" rtlCol="0">
            <a:noAutofit/>
          </a:bodyPr>
          <a:p>
            <a:pPr algn="just"/>
            <a:r>
              <a:rPr lang="tr-TR" altLang="en-US"/>
              <a:t>İspanya iç savaşında yaşanan gerçek olaylardan bahsetmiştir. Georgre Orwell’in yaşadıkları, savaş ve insanlık hakkındaki düşüncelerini değiştirmiştir. Orwell, İspanya’nın Barcelona şehrine savaştan sonra hiç gitmemiştir.</a:t>
            </a:r>
            <a:endParaRPr lang="tr-TR" altLang="en-US"/>
          </a:p>
          <a:p>
            <a:pPr algn="just"/>
            <a:endParaRPr lang="tr-TR" altLang="en-US"/>
          </a:p>
          <a:p>
            <a:pPr algn="just"/>
            <a:r>
              <a:rPr lang="tr-TR" altLang="en-US"/>
              <a:t>George Orwell, Barselona’da yaşadıklarına dair, “İlginç bir şekilde bütün deneyim beni insanlığın iyiliğine daha az değil, tersine daha fazla inandırdı,” diyeceği olayları anlattığı</a:t>
            </a:r>
            <a:endParaRPr lang="tr-TR" altLang="en-US"/>
          </a:p>
          <a:p>
            <a:pPr algn="just"/>
            <a:r>
              <a:rPr lang="tr-TR" altLang="en-US"/>
              <a:t> Katalonya’ya Selam, yayımlandığında ticari açıdan başarısız</a:t>
            </a:r>
            <a:endParaRPr lang="tr-TR" altLang="en-US"/>
          </a:p>
          <a:p>
            <a:pPr algn="just"/>
            <a:r>
              <a:rPr lang="tr-TR" altLang="en-US"/>
              <a:t> olsa da günümüzde İspanya İç Savaşı dendiğinde okunması</a:t>
            </a:r>
            <a:endParaRPr lang="tr-TR" altLang="en-US"/>
          </a:p>
          <a:p>
            <a:pPr algn="just"/>
            <a:r>
              <a:rPr lang="tr-TR" altLang="en-US"/>
              <a:t> gereken bir klasik mertebesine yükseldi.</a:t>
            </a:r>
            <a:endParaRPr lang="tr-TR" altLang="en-US"/>
          </a:p>
        </p:txBody>
      </p:sp>
      <p:pic>
        <p:nvPicPr>
          <p:cNvPr id="13" name="Picture 12" descr="KATALONYA’YA SELAMLAR (1)"/>
          <p:cNvPicPr>
            <a:picLocks noChangeAspect="1"/>
          </p:cNvPicPr>
          <p:nvPr/>
        </p:nvPicPr>
        <p:blipFill>
          <a:blip r:embed="rId3"/>
          <a:stretch>
            <a:fillRect/>
          </a:stretch>
        </p:blipFill>
        <p:spPr>
          <a:xfrm>
            <a:off x="8594090" y="1310005"/>
            <a:ext cx="3224530" cy="5145405"/>
          </a:xfrm>
          <a:prstGeom prst="rect">
            <a:avLst/>
          </a:prstGeom>
        </p:spPr>
      </p:pic>
      <p:pic>
        <p:nvPicPr>
          <p:cNvPr id="14" name="Picture 13" descr="Ekran görüntüsü 2024-05-08 221754"/>
          <p:cNvPicPr>
            <a:picLocks noChangeAspect="1"/>
          </p:cNvPicPr>
          <p:nvPr/>
        </p:nvPicPr>
        <p:blipFill>
          <a:blip r:embed="rId4"/>
          <a:stretch>
            <a:fillRect/>
          </a:stretch>
        </p:blipFill>
        <p:spPr>
          <a:xfrm>
            <a:off x="1673225" y="4739640"/>
            <a:ext cx="4128770" cy="1480185"/>
          </a:xfrm>
          <a:prstGeom prst="rect">
            <a:avLst/>
          </a:prstGeom>
        </p:spPr>
      </p:pic>
      <p:sp>
        <p:nvSpPr>
          <p:cNvPr id="16" name="Text Box 15"/>
          <p:cNvSpPr txBox="1"/>
          <p:nvPr/>
        </p:nvSpPr>
        <p:spPr>
          <a:xfrm>
            <a:off x="7172325" y="667385"/>
            <a:ext cx="4707255" cy="460375"/>
          </a:xfrm>
          <a:prstGeom prst="rect">
            <a:avLst/>
          </a:prstGeom>
          <a:noFill/>
        </p:spPr>
        <p:txBody>
          <a:bodyPr wrap="square" rtlCol="0" anchor="ctr" anchorCtr="0">
            <a:spAutoFit/>
          </a:bodyPr>
          <a:p>
            <a:pPr algn="r">
              <a:lnSpc>
                <a:spcPct val="140000"/>
              </a:lnSpc>
            </a:pPr>
            <a:r>
              <a:rPr lang="en-US" sz="1000" b="1">
                <a:latin typeface="Gabriola" panose="04040605051002020D02" charset="0"/>
                <a:cs typeface="Gabriola" panose="04040605051002020D02" charset="0"/>
              </a:rPr>
              <a:t>“</a:t>
            </a:r>
            <a:r>
              <a:rPr lang="en-US" sz="1000" b="1" i="1">
                <a:latin typeface="Gabriola" panose="04040605051002020D02" charset="0"/>
                <a:cs typeface="Gabriola" panose="04040605051002020D02" charset="0"/>
              </a:rPr>
              <a:t>Orwell’in en iyi eseri, belki de İspanya İç Savaşı’na dair en iyi kitap</a:t>
            </a:r>
            <a:r>
              <a:rPr lang="en-US" sz="1000" b="1">
                <a:latin typeface="Gabriola" panose="04040605051002020D02" charset="0"/>
                <a:cs typeface="Gabriola" panose="04040605051002020D02" charset="0"/>
              </a:rPr>
              <a:t>.” –The New Yorker</a:t>
            </a:r>
            <a:endParaRPr lang="en-US" sz="1000" b="1">
              <a:latin typeface="Gabriola" panose="04040605051002020D02" charset="0"/>
              <a:cs typeface="Gabriola" panose="04040605051002020D02" charset="0"/>
            </a:endParaRPr>
          </a:p>
          <a:p>
            <a:pPr algn="r"/>
            <a:r>
              <a:rPr lang="en-US" sz="1000" b="1">
                <a:latin typeface="Gabriola" panose="04040605051002020D02" charset="0"/>
                <a:cs typeface="Gabriola" panose="04040605051002020D02" charset="0"/>
              </a:rPr>
              <a:t>“</a:t>
            </a:r>
            <a:r>
              <a:rPr lang="en-US" sz="1000" b="1" i="1">
                <a:latin typeface="Gabriola" panose="04040605051002020D02" charset="0"/>
                <a:cs typeface="Gabriola" panose="04040605051002020D02" charset="0"/>
              </a:rPr>
              <a:t>Okunduğunda bir daha unutulmayacak bir kitap</a:t>
            </a:r>
            <a:r>
              <a:rPr lang="en-US" sz="1000" b="1">
                <a:latin typeface="Gabriola" panose="04040605051002020D02" charset="0"/>
                <a:cs typeface="Gabriola" panose="04040605051002020D02" charset="0"/>
              </a:rPr>
              <a:t>.” –Chicago Sunday Tribune</a:t>
            </a:r>
            <a:endParaRPr lang="en-US" sz="1000" b="1">
              <a:latin typeface="Gabriola" panose="04040605051002020D02" charset="0"/>
              <a:cs typeface="Gabriola" panose="04040605051002020D02"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5747</Words>
  <Application>WPS Presentation</Application>
  <PresentationFormat>Widescreen</PresentationFormat>
  <Paragraphs>89</Paragraphs>
  <Slides>11</Slides>
  <Notes>0</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11</vt:i4>
      </vt:variant>
    </vt:vector>
  </HeadingPairs>
  <TitlesOfParts>
    <vt:vector size="36" baseType="lpstr">
      <vt:lpstr>Arial</vt:lpstr>
      <vt:lpstr>SimSun</vt:lpstr>
      <vt:lpstr>Wingdings</vt:lpstr>
      <vt:lpstr>Arial Black</vt:lpstr>
      <vt:lpstr>Calibri Light</vt:lpstr>
      <vt:lpstr>Calibri</vt:lpstr>
      <vt:lpstr>Microsoft YaHei</vt:lpstr>
      <vt:lpstr>Arial Unicode MS</vt:lpstr>
      <vt:lpstr>Bahnschrift Light</vt:lpstr>
      <vt:lpstr>Bahnschrift Condensed</vt:lpstr>
      <vt:lpstr>Bahnschrift Light Condensed</vt:lpstr>
      <vt:lpstr>Bahnschrift SemiBold</vt:lpstr>
      <vt:lpstr>Bahnschrift SemiLight Condensed</vt:lpstr>
      <vt:lpstr>Cambria Math</vt:lpstr>
      <vt:lpstr>Ink Free</vt:lpstr>
      <vt:lpstr>Javanese Text</vt:lpstr>
      <vt:lpstr>Franklin Gothic Medium</vt:lpstr>
      <vt:lpstr>Gadugi</vt:lpstr>
      <vt:lpstr>Gabriola</vt:lpstr>
      <vt:lpstr>Cambria</vt:lpstr>
      <vt:lpstr>Cascadia Code ExtraLight</vt:lpstr>
      <vt:lpstr>Cascadia Mono Light</vt:lpstr>
      <vt:lpstr>Consolas</vt:lpstr>
      <vt:lpstr>Impact</vt:lpstr>
      <vt:lpstr>Office Theme</vt:lpstr>
      <vt:lpstr>George Orwell’i beraber tanıyalım</vt:lpstr>
      <vt:lpstr>George Orwell</vt:lpstr>
      <vt:lpstr>Neden İngiliz Romancılığında Önemlidir?</vt:lpstr>
      <vt:lpstr>Herşeyi Gören Göz?</vt:lpstr>
      <vt:lpstr>Londra ve Paris’de Beş Parasız</vt:lpstr>
      <vt:lpstr>Hayvan Çiftliği</vt:lpstr>
      <vt:lpstr>Kitaplar ve Sigaralar</vt:lpstr>
      <vt:lpstr>Kitaplar ve Sigaralar</vt:lpstr>
      <vt:lpstr>Kitaplar ve Sigaralar</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George Orwell’i beraber tanıyalım</dc:title>
  <dc:creator/>
  <cp:lastModifiedBy>ozdam</cp:lastModifiedBy>
  <cp:revision>8</cp:revision>
  <dcterms:created xsi:type="dcterms:W3CDTF">2024-04-24T16:37:00Z</dcterms:created>
  <dcterms:modified xsi:type="dcterms:W3CDTF">2024-05-08T22:10:59Z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B9ADC45421A642AE8DFF0EDB03737389_12</vt:lpwstr>
  </property>
  <property fmtid="{D5CDD505-2E9C-101B-9397-08002B2CF9AE}" pid="3" name="KSOProductBuildVer">
    <vt:lpwstr>1033-12.2.0.16731</vt:lpwstr>
  </property>
</Properties>
</file>